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6" r:id="rId3"/>
    <p:sldId id="287" r:id="rId4"/>
    <p:sldId id="284" r:id="rId5"/>
    <p:sldId id="279" r:id="rId6"/>
    <p:sldId id="280" r:id="rId7"/>
    <p:sldId id="281" r:id="rId8"/>
    <p:sldId id="282" r:id="rId9"/>
    <p:sldId id="286" r:id="rId10"/>
    <p:sldId id="285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818CE-4909-461E-B65C-3D61ABFA2310}" type="datetimeFigureOut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C03FB-AA1A-4C0B-B551-0814636BD27F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0673772-E0D0-4159-B4AF-917A9180C037}" type="datetime1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C41E69-3976-457B-8BAA-62A1DBC6B7F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E570-6281-49F5-A6B3-DA8F3207CB43}" type="datetime1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41E69-3976-457B-8BAA-62A1DBC6B7F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792A6F0-6161-43A5-B340-8A8526018FCD}" type="datetime1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4C41E69-3976-457B-8BAA-62A1DBC6B7F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4DA02-53CC-4E22-86F2-1DBB94D028B7}" type="datetime1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A789-B9D0-4C1A-AB0B-7A37241981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0F7B3-533A-48BE-B951-1A08D84A299C}" type="datetime1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A789-B9D0-4C1A-AB0B-7A37241981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6805A-7EF4-4D05-84EA-E85B819EDF7F}" type="datetime1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A789-B9D0-4C1A-AB0B-7A37241981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0684-0031-470E-A910-2C5A28C9E191}" type="datetime1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A789-B9D0-4C1A-AB0B-7A37241981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F0032-4404-426C-8523-EECE11CA361C}" type="datetime1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A789-B9D0-4C1A-AB0B-7A37241981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3482E-69FA-496F-8302-684D7AEEDEE0}" type="datetime1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A789-B9D0-4C1A-AB0B-7A37241981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D250A-367E-40CA-B676-11CB4F344914}" type="datetime1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A789-B9D0-4C1A-AB0B-7A37241981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6E6D5-A823-40DA-9F39-3E9912864526}" type="datetime1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A789-B9D0-4C1A-AB0B-7A37241981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B57F3-47FF-42BF-A23E-539B662712AE}" type="datetime1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4C41E69-3976-457B-8BAA-62A1DBC6B7F3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hu-HU" dirty="0"/>
              <a:t>Mintaszöveg szerkesztése</a:t>
            </a:r>
          </a:p>
          <a:p>
            <a:pPr lvl="1" eaLnBrk="1" latinLnBrk="0" hangingPunct="1"/>
            <a:r>
              <a:rPr lang="hu-HU" dirty="0"/>
              <a:t>Második szint</a:t>
            </a:r>
          </a:p>
          <a:p>
            <a:pPr lvl="2" eaLnBrk="1" latinLnBrk="0" hangingPunct="1"/>
            <a:r>
              <a:rPr lang="hu-HU" dirty="0"/>
              <a:t>Harmadik szint</a:t>
            </a:r>
          </a:p>
          <a:p>
            <a:pPr lvl="3" eaLnBrk="1" latinLnBrk="0" hangingPunct="1"/>
            <a:r>
              <a:rPr lang="hu-HU" dirty="0"/>
              <a:t>Negyedik szint</a:t>
            </a:r>
          </a:p>
          <a:p>
            <a:pPr lvl="4" eaLnBrk="1" latinLnBrk="0" hangingPunct="1"/>
            <a:r>
              <a:rPr lang="hu-HU" dirty="0"/>
              <a:t>Ötödik szint</a:t>
            </a:r>
            <a:endParaRPr kumimoji="0"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EADAD-61AA-421F-A22B-EA5D92A566DE}" type="datetime1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A789-B9D0-4C1A-AB0B-7A37241981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2C0D5-632C-4D20-8314-2283BC82F74A}" type="datetime1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A789-B9D0-4C1A-AB0B-7A37241981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73D9-1985-450B-B664-AAEF9FAB9B67}" type="datetime1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5A789-B9D0-4C1A-AB0B-7A37241981E4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7" name="Téglalap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605C6-E2B5-4300-B671-AEA72CC128E4}" type="datetime1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13" name="Dia számának hely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4C41E69-3976-457B-8BAA-62A1DBC6B7F3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9BF18C4-7610-4051-9345-D511F8417C1A}" type="datetime1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4C41E69-3976-457B-8BAA-62A1DBC6B7F3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2" name="Élőláb hely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98B16E2-8EE1-4AD1-943E-21054ECF7446}" type="datetime1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12" name="Dia számának hely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4C41E69-3976-457B-8BAA-62A1DBC6B7F3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u-HU"/>
          </a:p>
        </p:txBody>
      </p:sp>
      <p:sp>
        <p:nvSpPr>
          <p:cNvPr id="16" name="Szöveg hely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15" name="Szöveg hely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B3AA1-F815-4532-99E3-71098BC1BEDA}" type="datetime1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4C41E69-3976-457B-8BAA-62A1DBC6B7F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4546-640D-4321-AEEA-D4F73A6BBF8E}" type="datetime1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C41E69-3976-457B-8BAA-62A1DBC6B7F3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C9FF-9A8A-4B23-A684-C2E47CBD93A6}" type="datetime1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4C41E69-3976-457B-8BAA-62A1DBC6B7F3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8" name="Téglalap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1" name="Téglalap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892B5B7-D0EB-4B7D-BC2D-ABE4AAC2E8C9}" type="datetime1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13" name="Dia számának hely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4C41E69-3976-457B-8BAA-62A1DBC6B7F3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/>
              <a:t>Kép beszúrásához kattintson az ikonra</a:t>
            </a:r>
            <a:endParaRPr kumimoji="0"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/>
              <a:t>Mintaszöveg szerkesztése</a:t>
            </a:r>
          </a:p>
          <a:p>
            <a:pPr lvl="1" eaLnBrk="1" latinLnBrk="0" hangingPunct="1"/>
            <a:r>
              <a:rPr kumimoji="0" lang="hu-HU"/>
              <a:t>Második szint</a:t>
            </a:r>
          </a:p>
          <a:p>
            <a:pPr lvl="2" eaLnBrk="1" latinLnBrk="0" hangingPunct="1"/>
            <a:r>
              <a:rPr kumimoji="0" lang="hu-HU"/>
              <a:t>Harmadik szint</a:t>
            </a:r>
          </a:p>
          <a:p>
            <a:pPr lvl="3" eaLnBrk="1" latinLnBrk="0" hangingPunct="1"/>
            <a:r>
              <a:rPr kumimoji="0" lang="hu-HU"/>
              <a:t>Negyedik szint</a:t>
            </a:r>
          </a:p>
          <a:p>
            <a:pPr lvl="4" eaLnBrk="1" latinLnBrk="0" hangingPunct="1"/>
            <a:r>
              <a:rPr kumimoji="0" lang="hu-HU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999A337-D271-4094-B1D0-84F3B89B58B9}" type="datetime1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Téglalap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C41E69-3976-457B-8BAA-62A1DBC6B7F3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DBC8D-E7AB-4A78-8FF4-091306B16265}" type="datetime1">
              <a:rPr lang="hu-HU" smtClean="0"/>
              <a:pPr/>
              <a:t>2020. 04. 01.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5A789-B9D0-4C1A-AB0B-7A37241981E4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r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helyesiras.mta.h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helyesírás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Esi tanári útmutató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FDF2C44-0DD9-4DCE-B845-CB8F1C4D0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28600"/>
            <a:ext cx="8514528" cy="990600"/>
          </a:xfrm>
        </p:spPr>
        <p:txBody>
          <a:bodyPr>
            <a:normAutofit fontScale="90000"/>
          </a:bodyPr>
          <a:lstStyle/>
          <a:p>
            <a:r>
              <a:rPr lang="hu-HU" dirty="0"/>
              <a:t>Napjaink gyakori helyesírási problémái</a:t>
            </a:r>
          </a:p>
        </p:txBody>
      </p:sp>
      <p:sp>
        <p:nvSpPr>
          <p:cNvPr id="3" name="Dia számának helye 2">
            <a:extLst>
              <a:ext uri="{FF2B5EF4-FFF2-40B4-BE49-F238E27FC236}">
                <a16:creationId xmlns:a16="http://schemas.microsoft.com/office/drawing/2014/main" id="{279F8865-A86E-454E-86A0-746D2138C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4C41E69-3976-457B-8BAA-62A1DBC6B7F3}" type="slidenum">
              <a:rPr lang="hu-HU" smtClean="0"/>
              <a:pPr/>
              <a:t>2</a:t>
            </a:fld>
            <a:endParaRPr lang="hu-HU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35933613-8DF0-4ED9-BB4E-466D4FEDB4F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85000" lnSpcReduction="20000"/>
          </a:bodyPr>
          <a:lstStyle/>
          <a:p>
            <a:r>
              <a:rPr lang="hu-HU" dirty="0"/>
              <a:t>Nagy- és kis kezdőbetűs írásmód (a németben, angolban más, ez beszivárog a magyarba is, de a helyesírást nem változtatja meg)</a:t>
            </a:r>
          </a:p>
          <a:p>
            <a:r>
              <a:rPr lang="hu-HU" dirty="0"/>
              <a:t>Vesszőhasználat</a:t>
            </a:r>
          </a:p>
          <a:p>
            <a:r>
              <a:rPr lang="hu-HU" dirty="0"/>
              <a:t>Egybeírás, különírás (ez a két szó is egybeírandó </a:t>
            </a:r>
            <a:r>
              <a:rPr lang="hu-HU" dirty="0">
                <a:sym typeface="Wingdings" panose="05000000000000000000" pitchFamily="2" charset="2"/>
              </a:rPr>
              <a:t></a:t>
            </a:r>
          </a:p>
          <a:p>
            <a:r>
              <a:rPr lang="hu-HU" dirty="0">
                <a:sym typeface="Wingdings" panose="05000000000000000000" pitchFamily="2" charset="2"/>
              </a:rPr>
              <a:t>Számok, dátumok, tulajdonnevek írásával kapcsolatos bizonytalanságok</a:t>
            </a:r>
          </a:p>
          <a:p>
            <a:r>
              <a:rPr lang="hu-HU" dirty="0">
                <a:sym typeface="Wingdings" panose="05000000000000000000" pitchFamily="2" charset="2"/>
              </a:rPr>
              <a:t>A névelő elhagyása a mondatok elejéről, címeknél!</a:t>
            </a:r>
          </a:p>
          <a:p>
            <a:r>
              <a:rPr lang="hu-HU" dirty="0">
                <a:sym typeface="Wingdings" panose="05000000000000000000" pitchFamily="2" charset="2"/>
              </a:rPr>
              <a:t>Fogalmazási hibák, a mondat rossz központozása (a magyarban sokszor a mondat végére marad az állítmány, ez a hangsúlyozott mondanivalónál furcsa)</a:t>
            </a:r>
          </a:p>
          <a:p>
            <a:r>
              <a:rPr lang="hu-HU" dirty="0">
                <a:sym typeface="Wingdings" panose="05000000000000000000" pitchFamily="2" charset="2"/>
              </a:rPr>
              <a:t>MIÉRT? Chat kultúra, gyors, ékezet nélküli írás, kevés olvasás!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18401610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Jellegzetes sportkifejezések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4C41E69-3976-457B-8BAA-62A1DBC6B7F3}" type="slidenum">
              <a:rPr lang="hu-HU" smtClean="0"/>
              <a:pPr/>
              <a:t>3</a:t>
            </a:fld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olimpia, olimpiai bajnok, olimpikon</a:t>
            </a:r>
          </a:p>
          <a:p>
            <a:r>
              <a:rPr lang="hu-HU" dirty="0"/>
              <a:t>világbajnokság, vb, vb-cím</a:t>
            </a:r>
          </a:p>
          <a:p>
            <a:r>
              <a:rPr lang="hu-HU" dirty="0"/>
              <a:t>Európa-bajnokság, Eb, Európa-bajnoki cím</a:t>
            </a:r>
          </a:p>
          <a:p>
            <a:r>
              <a:rPr lang="hu-HU" dirty="0"/>
              <a:t>országos bajnokság, </a:t>
            </a:r>
            <a:r>
              <a:rPr lang="hu-HU" dirty="0" err="1"/>
              <a:t>ob</a:t>
            </a:r>
            <a:r>
              <a:rPr lang="hu-HU" dirty="0"/>
              <a:t>, országos bajnoki ezüstérmes, </a:t>
            </a:r>
            <a:r>
              <a:rPr lang="hu-HU" dirty="0" err="1"/>
              <a:t>ob</a:t>
            </a:r>
            <a:r>
              <a:rPr lang="hu-HU" dirty="0"/>
              <a:t>-harmadik</a:t>
            </a:r>
          </a:p>
          <a:p>
            <a:r>
              <a:rPr lang="hu-HU" dirty="0"/>
              <a:t>Bajnokok Ligája, Magyar Kupa</a:t>
            </a:r>
          </a:p>
          <a:p>
            <a:r>
              <a:rPr lang="hu-HU" dirty="0"/>
              <a:t>aranyérem, ezüstérmes, bronzmérkőzés</a:t>
            </a:r>
          </a:p>
          <a:p>
            <a:r>
              <a:rPr lang="hu-HU" dirty="0"/>
              <a:t>Utánpótlás-nevelés, utánpótlás-nevelési szakember</a:t>
            </a:r>
          </a:p>
          <a:p>
            <a:r>
              <a:rPr lang="hu-HU" dirty="0"/>
              <a:t>Sokszor nincs egyértelmű helyesírása…</a:t>
            </a:r>
          </a:p>
          <a:p>
            <a:r>
              <a:rPr lang="hu-HU" dirty="0"/>
              <a:t>egyesült államokbeli, de </a:t>
            </a:r>
            <a:r>
              <a:rPr lang="hu-HU" dirty="0" err="1"/>
              <a:t>USA-beli</a:t>
            </a:r>
            <a:r>
              <a:rPr lang="hu-HU" dirty="0"/>
              <a:t>, Baranya megyei közép-európai</a:t>
            </a:r>
          </a:p>
          <a:p>
            <a:endParaRPr lang="hu-HU" dirty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Számok, dátumok írása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07824" cy="4853136"/>
          </a:xfrm>
        </p:spPr>
        <p:txBody>
          <a:bodyPr>
            <a:normAutofit lnSpcReduction="10000"/>
          </a:bodyPr>
          <a:lstStyle/>
          <a:p>
            <a:r>
              <a:rPr lang="hu-HU" dirty="0"/>
              <a:t>Alapszabály: 1-12 között, és kerek számoknál lehetőleg betűvel írjuk ki a számnevet</a:t>
            </a:r>
          </a:p>
          <a:p>
            <a:r>
              <a:rPr lang="hu-HU" dirty="0"/>
              <a:t>12 fölött mindenképpen számot írjunk</a:t>
            </a:r>
          </a:p>
          <a:p>
            <a:r>
              <a:rPr lang="hu-HU" dirty="0"/>
              <a:t>Kerületek, századok: római számmal</a:t>
            </a:r>
          </a:p>
          <a:p>
            <a:r>
              <a:rPr lang="hu-HU" dirty="0"/>
              <a:t>2012. november 27.</a:t>
            </a:r>
          </a:p>
          <a:p>
            <a:r>
              <a:rPr lang="hu-HU" dirty="0"/>
              <a:t>2012. november 27-e</a:t>
            </a:r>
          </a:p>
          <a:p>
            <a:r>
              <a:rPr lang="hu-HU" dirty="0"/>
              <a:t>2012. XI. 27-én</a:t>
            </a:r>
          </a:p>
          <a:p>
            <a:r>
              <a:rPr lang="hu-HU" dirty="0"/>
              <a:t>2012. 9. 1., nem 01.!</a:t>
            </a:r>
          </a:p>
          <a:p>
            <a:r>
              <a:rPr lang="hu-HU" dirty="0"/>
              <a:t>2012. május 1-je, 1-jén, </a:t>
            </a:r>
          </a:p>
          <a:p>
            <a:r>
              <a:rPr lang="hu-HU" dirty="0"/>
              <a:t>1-gyel, 3-mal, 4-gyel, 9-cel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4C41E69-3976-457B-8BAA-62A1DBC6B7F3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Vesszőhasználat, rövidítések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 fontScale="85000" lnSpcReduction="20000"/>
          </a:bodyPr>
          <a:lstStyle/>
          <a:p>
            <a:r>
              <a:rPr lang="hu-HU" dirty="0"/>
              <a:t>Alapvetően: felsorolásoknál, tagmondatok között használjuk</a:t>
            </a:r>
          </a:p>
          <a:p>
            <a:r>
              <a:rPr lang="hu-HU" dirty="0"/>
              <a:t>És, s, meg előtt általában nem, csak ha az is tagmondatot választ el</a:t>
            </a:r>
          </a:p>
          <a:p>
            <a:r>
              <a:rPr lang="hu-HU" dirty="0"/>
              <a:t>A sport mint társadalmi jelenség – ilyen típusú kifejezéseknél nincs vessző a mint előtt!! (de: több, mint három)</a:t>
            </a:r>
          </a:p>
          <a:p>
            <a:r>
              <a:rPr lang="hu-HU" dirty="0"/>
              <a:t>Lazábban kapcsolódó mondatrészeknél: kettőspont</a:t>
            </a:r>
          </a:p>
          <a:p>
            <a:r>
              <a:rPr lang="hu-HU" dirty="0"/>
              <a:t>Típushiba: nem kell vessző a mondat elején pl. szerintem, a sportegyesület, „A szórólapon látható logó</a:t>
            </a:r>
            <a:r>
              <a:rPr lang="hu-HU" dirty="0">
                <a:highlight>
                  <a:srgbClr val="FF0000"/>
                </a:highlight>
              </a:rPr>
              <a:t>, </a:t>
            </a:r>
            <a:r>
              <a:rPr lang="hu-HU" dirty="0"/>
              <a:t>annak az eredménye</a:t>
            </a:r>
            <a:r>
              <a:rPr lang="hu-HU" dirty="0">
                <a:highlight>
                  <a:srgbClr val="00FF00"/>
                </a:highlight>
              </a:rPr>
              <a:t>,</a:t>
            </a:r>
            <a:r>
              <a:rPr lang="hu-HU" dirty="0"/>
              <a:t> hogy</a:t>
            </a:r>
          </a:p>
          <a:p>
            <a:r>
              <a:rPr lang="hu-HU" dirty="0"/>
              <a:t>Ha bizonytalan vagy, mondd ki a szókapcsolatot! Ahol szünetet tartasz, levegőt veszel, ott a vessző!</a:t>
            </a:r>
          </a:p>
          <a:p>
            <a:r>
              <a:rPr lang="hu-HU" dirty="0"/>
              <a:t>Szabad: stb., pl., kb., - de nem szép</a:t>
            </a:r>
          </a:p>
          <a:p>
            <a:r>
              <a:rPr lang="hu-HU" dirty="0"/>
              <a:t>Nem: ill., h., c. és egyéb chat rövidítések. Ki kell írni!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4C41E69-3976-457B-8BAA-62A1DBC6B7F3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Nagy kezdőbetűs írás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251520" y="1700808"/>
            <a:ext cx="8640960" cy="4824536"/>
          </a:xfrm>
        </p:spPr>
        <p:txBody>
          <a:bodyPr>
            <a:normAutofit fontScale="92500"/>
          </a:bodyPr>
          <a:lstStyle/>
          <a:p>
            <a:r>
              <a:rPr lang="hu-HU" dirty="0"/>
              <a:t>A magyarban nagyon kevés a tulajdonnév, a közneveket mindig kicsivel írjuk!</a:t>
            </a:r>
          </a:p>
          <a:p>
            <a:r>
              <a:rPr lang="hu-HU" dirty="0"/>
              <a:t>Hónapok, napok nevei kisbetűsek!</a:t>
            </a:r>
          </a:p>
          <a:p>
            <a:r>
              <a:rPr lang="hu-HU" dirty="0"/>
              <a:t>Intézménynevek csak teljes nevükön nagybetűsek: Juhász Gyula Általános Iskola, de: iskola, alapítvány, önkormányzat</a:t>
            </a:r>
          </a:p>
          <a:p>
            <a:r>
              <a:rPr lang="hu-HU" dirty="0"/>
              <a:t>A népnevek </a:t>
            </a:r>
            <a:r>
              <a:rPr lang="hu-HU" dirty="0" err="1"/>
              <a:t>kisbetűsek</a:t>
            </a:r>
            <a:r>
              <a:rPr lang="hu-HU" dirty="0"/>
              <a:t>: román, szerb, angol</a:t>
            </a:r>
          </a:p>
          <a:p>
            <a:r>
              <a:rPr lang="hu-HU" dirty="0"/>
              <a:t>Kicsi kezdőbetű: polgármester úr, képviselő asszony, elnöknő (megszólításnál udvariasságból lehet nagybetűs)</a:t>
            </a:r>
          </a:p>
          <a:p>
            <a:r>
              <a:rPr lang="hu-HU" dirty="0"/>
              <a:t>Tipp: az nagybetűs, amiből kizárólag egy van!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4C41E69-3976-457B-8BAA-62A1DBC6B7F3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Egybeírás</a:t>
            </a:r>
            <a:r>
              <a:rPr lang="hu-HU"/>
              <a:t>, különírás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67544" y="1516698"/>
            <a:ext cx="8298504" cy="5112702"/>
          </a:xfrm>
        </p:spPr>
        <p:txBody>
          <a:bodyPr>
            <a:normAutofit fontScale="92500" lnSpcReduction="20000"/>
          </a:bodyPr>
          <a:lstStyle/>
          <a:p>
            <a:r>
              <a:rPr lang="hu-HU" dirty="0"/>
              <a:t>Az összetett szavakat mindig egybeírjuk! Külön is értelmesek, de az összetétel módosult jelentéstartalmat jelent</a:t>
            </a:r>
          </a:p>
          <a:p>
            <a:r>
              <a:rPr lang="hu-HU" dirty="0"/>
              <a:t>Példák: gyorsírás, dohányzóasztal, félkész, szóbeszéd, tízórai, tanárnő</a:t>
            </a:r>
          </a:p>
          <a:p>
            <a:r>
              <a:rPr lang="hu-HU" dirty="0"/>
              <a:t>A többszörösen összetett szavakat is egybeírjuk, hét szótag felett kötőjelet lehet használni: cseppkőbarlang, úttörővasút, de: csapatzászló-avatás</a:t>
            </a:r>
          </a:p>
          <a:p>
            <a:r>
              <a:rPr lang="hu-HU" dirty="0"/>
              <a:t>Az igekötős igéket az igével mindig egybeírjuk!</a:t>
            </a:r>
          </a:p>
          <a:p>
            <a:r>
              <a:rPr lang="hu-HU" dirty="0"/>
              <a:t>Megvan, felszabadul, összevesz, keresztülnéz, bejár, megebédel, hozzátartozik, előretör</a:t>
            </a:r>
          </a:p>
          <a:p>
            <a:r>
              <a:rPr lang="hu-HU" dirty="0"/>
              <a:t>Tipp: ha nem pontosan azt jelenti a szó, mint a két része, akkor összetett szó. Pl.: elsősorban, jólesett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4C41E69-3976-457B-8BAA-62A1DBC6B7F3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DE64BE2-8FE9-40B3-9A34-A15549697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Gyakori tévesztések, típushibák</a:t>
            </a:r>
          </a:p>
        </p:txBody>
      </p:sp>
      <p:sp>
        <p:nvSpPr>
          <p:cNvPr id="3" name="Dia számának helye 2">
            <a:extLst>
              <a:ext uri="{FF2B5EF4-FFF2-40B4-BE49-F238E27FC236}">
                <a16:creationId xmlns:a16="http://schemas.microsoft.com/office/drawing/2014/main" id="{537B6086-3F16-4C07-BD94-87B1C6EC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4C41E69-3976-457B-8BAA-62A1DBC6B7F3}" type="slidenum">
              <a:rPr lang="hu-HU" smtClean="0"/>
              <a:pPr/>
              <a:t>8</a:t>
            </a:fld>
            <a:endParaRPr lang="hu-HU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F8A64D87-0F66-4C5D-9EAA-219919E7449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41168"/>
          </a:xfrm>
        </p:spPr>
        <p:txBody>
          <a:bodyPr>
            <a:normAutofit fontScale="85000" lnSpcReduction="20000"/>
          </a:bodyPr>
          <a:lstStyle/>
          <a:p>
            <a:r>
              <a:rPr lang="hu-HU" b="1" dirty="0">
                <a:solidFill>
                  <a:srgbClr val="FF0000"/>
                </a:solidFill>
              </a:rPr>
              <a:t>Szakirodalmak!!! </a:t>
            </a:r>
            <a:r>
              <a:rPr lang="hu-HU" dirty="0"/>
              <a:t>– szakirodalom, vagy szakirodalmi források</a:t>
            </a:r>
          </a:p>
          <a:p>
            <a:r>
              <a:rPr lang="hu-HU" b="1" dirty="0">
                <a:solidFill>
                  <a:srgbClr val="FF0000"/>
                </a:solidFill>
              </a:rPr>
              <a:t>megtudom</a:t>
            </a:r>
            <a:r>
              <a:rPr lang="hu-HU" dirty="0"/>
              <a:t> beszélni – helyett meg tudom beszélni</a:t>
            </a:r>
          </a:p>
          <a:p>
            <a:r>
              <a:rPr lang="hu-HU" dirty="0"/>
              <a:t>Megvan, meglesz – mindig egybe!</a:t>
            </a:r>
          </a:p>
          <a:p>
            <a:r>
              <a:rPr lang="hu-HU" dirty="0"/>
              <a:t>Csúnya: lebeszél, leszervez (helyette: megbeszél), kiértékel (csak értékel!)</a:t>
            </a:r>
          </a:p>
          <a:p>
            <a:r>
              <a:rPr lang="hu-HU" b="1" dirty="0">
                <a:solidFill>
                  <a:srgbClr val="FF0000"/>
                </a:solidFill>
              </a:rPr>
              <a:t>Ugyan olyan - </a:t>
            </a:r>
            <a:r>
              <a:rPr lang="hu-HU" dirty="0"/>
              <a:t>Ugyanebben, ugyanaz, ugyanakkor, ugyanolyan, akármikor – névmások, egybeírandók!</a:t>
            </a:r>
          </a:p>
          <a:p>
            <a:r>
              <a:rPr lang="hu-HU" dirty="0"/>
              <a:t>Neked, Téged, Önt – udvariassági nagybetűs, de helyesírásnál hibás. Kedvencem: Nekem.</a:t>
            </a:r>
          </a:p>
          <a:p>
            <a:r>
              <a:rPr lang="hu-HU" dirty="0"/>
              <a:t>Gyakori különírások: egyet ért, előre lát, tele ragasztja, mellék esemény, végig gondol</a:t>
            </a:r>
          </a:p>
          <a:p>
            <a:r>
              <a:rPr lang="hu-HU" dirty="0"/>
              <a:t>Jellegzetes elírások: megalapul (pl. egy egyesület – alakul!), rengetek (rengeteg helyett)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18384935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8F3BC95-4332-4167-BACE-0344397BB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Konklúzió</a:t>
            </a:r>
          </a:p>
        </p:txBody>
      </p:sp>
      <p:sp>
        <p:nvSpPr>
          <p:cNvPr id="3" name="Dia számának helye 2">
            <a:extLst>
              <a:ext uri="{FF2B5EF4-FFF2-40B4-BE49-F238E27FC236}">
                <a16:creationId xmlns:a16="http://schemas.microsoft.com/office/drawing/2014/main" id="{98FF5D2E-9E06-45F0-A5C8-FA92EE46E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4C41E69-3976-457B-8BAA-62A1DBC6B7F3}" type="slidenum">
              <a:rPr lang="hu-HU" smtClean="0"/>
              <a:pPr/>
              <a:t>9</a:t>
            </a:fld>
            <a:endParaRPr lang="hu-HU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B9433C06-8B99-4CB6-ACF2-DCA0E4F321C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hu-HU" dirty="0"/>
          </a:p>
          <a:p>
            <a:pPr algn="ctr"/>
            <a:r>
              <a:rPr lang="hu-HU" dirty="0"/>
              <a:t>Barátunk az internet:</a:t>
            </a:r>
          </a:p>
          <a:p>
            <a:pPr algn="ctr"/>
            <a:r>
              <a:rPr lang="hu-HU" dirty="0">
                <a:hlinkClick r:id="rId2"/>
              </a:rPr>
              <a:t>https://helyesiras.mta.hu/</a:t>
            </a:r>
            <a:endParaRPr lang="hu-HU" dirty="0"/>
          </a:p>
          <a:p>
            <a:pPr algn="ctr"/>
            <a:r>
              <a:rPr lang="hu-HU" dirty="0"/>
              <a:t>magyarhelyesiras.hu</a:t>
            </a:r>
          </a:p>
          <a:p>
            <a:pPr algn="ctr"/>
            <a:r>
              <a:rPr lang="hu-HU" dirty="0"/>
              <a:t>Fontos: sose adj be úgy írásos munkát, hogy nem olvastad át a kész szöveget!</a:t>
            </a:r>
          </a:p>
          <a:p>
            <a:pPr algn="ctr"/>
            <a:r>
              <a:rPr lang="hu-HU" dirty="0"/>
              <a:t>Ha más olvassa el (főleg, ha jó fogalmazó és jó helyesíró), az még jobb – az ő szeme frissen, először találkozva a szöveggel könnyebben észreveszi a hibákat, pongyolaságokat.</a:t>
            </a:r>
          </a:p>
          <a:p>
            <a:pPr algn="ctr"/>
            <a:endParaRPr lang="hu-HU" dirty="0"/>
          </a:p>
          <a:p>
            <a:pPr marL="0" indent="0" algn="ctr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20826916"/>
      </p:ext>
    </p:extLst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881</TotalTime>
  <Words>711</Words>
  <Application>Microsoft Office PowerPoint</Application>
  <PresentationFormat>Diavetítés a képernyőre (4:3 oldalarány)</PresentationFormat>
  <Paragraphs>77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9</vt:i4>
      </vt:variant>
    </vt:vector>
  </HeadingPairs>
  <TitlesOfParts>
    <vt:vector size="16" baseType="lpstr">
      <vt:lpstr>Arial</vt:lpstr>
      <vt:lpstr>Calibri</vt:lpstr>
      <vt:lpstr>Tw Cen MT</vt:lpstr>
      <vt:lpstr>Wingdings</vt:lpstr>
      <vt:lpstr>Wingdings 2</vt:lpstr>
      <vt:lpstr>Medián</vt:lpstr>
      <vt:lpstr>Egyéni tervezés</vt:lpstr>
      <vt:lpstr>helyesírás</vt:lpstr>
      <vt:lpstr>Napjaink gyakori helyesírási problémái</vt:lpstr>
      <vt:lpstr>Jellegzetes sportkifejezések</vt:lpstr>
      <vt:lpstr>Számok, dátumok írása</vt:lpstr>
      <vt:lpstr>Vesszőhasználat, rövidítések</vt:lpstr>
      <vt:lpstr>Nagy kezdőbetűs írás</vt:lpstr>
      <vt:lpstr>Egybeírás, különírás</vt:lpstr>
      <vt:lpstr>Gyakori tévesztések, típushibák</vt:lpstr>
      <vt:lpstr>Konklúzió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Szakdolgozati felkészítő szeminárium</dc:title>
  <dc:creator>Bukta Zsuzsanna</dc:creator>
  <cp:lastModifiedBy>bukta zsuzsanna</cp:lastModifiedBy>
  <cp:revision>82</cp:revision>
  <dcterms:created xsi:type="dcterms:W3CDTF">2012-09-16T19:41:10Z</dcterms:created>
  <dcterms:modified xsi:type="dcterms:W3CDTF">2020-04-01T20:26:07Z</dcterms:modified>
</cp:coreProperties>
</file>